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6" r:id="rId3"/>
    <p:sldId id="275" r:id="rId4"/>
    <p:sldId id="342" r:id="rId5"/>
    <p:sldId id="343" r:id="rId6"/>
    <p:sldId id="274" r:id="rId7"/>
    <p:sldId id="276" r:id="rId8"/>
    <p:sldId id="344" r:id="rId9"/>
    <p:sldId id="327" r:id="rId10"/>
    <p:sldId id="328" r:id="rId11"/>
    <p:sldId id="329" r:id="rId12"/>
    <p:sldId id="345" r:id="rId13"/>
    <p:sldId id="330" r:id="rId14"/>
    <p:sldId id="346" r:id="rId15"/>
    <p:sldId id="347" r:id="rId16"/>
    <p:sldId id="348" r:id="rId17"/>
    <p:sldId id="349" r:id="rId18"/>
    <p:sldId id="334" r:id="rId19"/>
    <p:sldId id="265" r:id="rId20"/>
    <p:sldId id="335" r:id="rId21"/>
    <p:sldId id="308" r:id="rId22"/>
    <p:sldId id="306" r:id="rId23"/>
    <p:sldId id="267" r:id="rId24"/>
    <p:sldId id="304" r:id="rId25"/>
    <p:sldId id="321" r:id="rId26"/>
    <p:sldId id="320" r:id="rId27"/>
    <p:sldId id="319" r:id="rId28"/>
    <p:sldId id="292" r:id="rId29"/>
    <p:sldId id="317" r:id="rId30"/>
    <p:sldId id="318" r:id="rId31"/>
    <p:sldId id="295" r:id="rId32"/>
    <p:sldId id="270" r:id="rId33"/>
    <p:sldId id="273" r:id="rId34"/>
    <p:sldId id="307" r:id="rId35"/>
    <p:sldId id="350" r:id="rId36"/>
    <p:sldId id="305" r:id="rId37"/>
    <p:sldId id="297" r:id="rId38"/>
    <p:sldId id="271" r:id="rId39"/>
    <p:sldId id="301" r:id="rId40"/>
    <p:sldId id="351" r:id="rId41"/>
    <p:sldId id="322" r:id="rId42"/>
    <p:sldId id="324" r:id="rId43"/>
    <p:sldId id="352" r:id="rId44"/>
    <p:sldId id="340" r:id="rId45"/>
    <p:sldId id="341" r:id="rId46"/>
    <p:sldId id="338" r:id="rId47"/>
    <p:sldId id="339" r:id="rId48"/>
    <p:sldId id="356" r:id="rId49"/>
    <p:sldId id="290" r:id="rId50"/>
    <p:sldId id="353" r:id="rId51"/>
    <p:sldId id="354" r:id="rId52"/>
    <p:sldId id="355" r:id="rId53"/>
    <p:sldId id="315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5A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F0D29-3116-489D-AA55-869E14AFDD8E}" type="datetimeFigureOut">
              <a:rPr lang="en-US" smtClean="0"/>
              <a:pPr/>
              <a:t>7/8/2014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9.wav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0.wav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2.wav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3.wav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4.wav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5.wav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6.wav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7.wav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8.wav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9.wav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0.wav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1.wav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2.wav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3.wav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4.wav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5.wav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6.wav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7.wav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.wav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8.wav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9.wav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0.wav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1.wav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2.wav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3.wav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4.wav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5.wav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6.wav"/><Relationship Id="rId4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7.wav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8.wav"/><Relationship Id="rId4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9.wav"/><Relationship Id="rId4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0.wav"/><Relationship Id="rId5" Type="http://schemas.openxmlformats.org/officeDocument/2006/relationships/image" Target="../media/image29.png"/><Relationship Id="rId4" Type="http://schemas.openxmlformats.org/officeDocument/2006/relationships/image" Target="../media/image53.gi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1.wav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2.wav"/><Relationship Id="rId4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3.wav"/><Relationship Id="rId4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4.wav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5.wav"/><Relationship Id="rId5" Type="http://schemas.openxmlformats.org/officeDocument/2006/relationships/image" Target="../media/image29.png"/><Relationship Id="rId4" Type="http://schemas.openxmlformats.org/officeDocument/2006/relationships/image" Target="../media/image5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.wav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6.wav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7.wav"/><Relationship Id="rId4" Type="http://schemas.openxmlformats.org/officeDocument/2006/relationships/image" Target="../media/image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8.wav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5.wav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6.wav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7.wa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8.wav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71600" y="533400"/>
            <a:ext cx="6553200" cy="3733800"/>
          </a:xfrm>
          <a:prstGeom prst="rect">
            <a:avLst/>
          </a:prstGeom>
          <a:solidFill>
            <a:srgbClr val="EF251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838200" y="9144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Bien </a:t>
            </a:r>
            <a:r>
              <a:rPr lang="en-US" dirty="0" err="1" smtClean="0">
                <a:solidFill>
                  <a:schemeClr val="bg1"/>
                </a:solidFill>
              </a:rPr>
              <a:t>Dit</a:t>
            </a:r>
            <a:r>
              <a:rPr lang="en-US" dirty="0" smtClean="0">
                <a:solidFill>
                  <a:schemeClr val="bg1"/>
                </a:solidFill>
              </a:rPr>
              <a:t> 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057400" y="1905000"/>
            <a:ext cx="533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err="1">
                <a:solidFill>
                  <a:schemeClr val="bg1"/>
                </a:solidFill>
                <a:latin typeface="Times New Roman" pitchFamily="16" charset="0"/>
              </a:rPr>
              <a:t>Chapitre</a:t>
            </a:r>
            <a:r>
              <a:rPr lang="en-US" sz="3600" dirty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3,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Vocabulaire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1</a:t>
            </a:r>
          </a:p>
          <a:p>
            <a:pPr algn="ctr">
              <a:spcBef>
                <a:spcPct val="50000"/>
              </a:spcBef>
            </a:pP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Flashcard ID</a:t>
            </a:r>
            <a:endParaRPr lang="en-US" sz="3600" dirty="0">
              <a:solidFill>
                <a:schemeClr val="bg1"/>
              </a:solidFill>
              <a:latin typeface="Times New Roman" pitchFamily="16" charset="0"/>
            </a:endParaRPr>
          </a:p>
        </p:txBody>
      </p:sp>
      <p:pic>
        <p:nvPicPr>
          <p:cNvPr id="3077" name="Picture 5" descr="PHYLLI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5334000"/>
            <a:ext cx="1828800" cy="571500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62000" y="53340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6" charset="0"/>
              </a:rPr>
              <a:t>Created by: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572000" y="51816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err="1">
                <a:solidFill>
                  <a:schemeClr val="bg1"/>
                </a:solidFill>
                <a:latin typeface="Vladimir Script" pitchFamily="64" charset="0"/>
              </a:rPr>
              <a:t>Dimick</a:t>
            </a:r>
            <a:endParaRPr lang="en-US" sz="4000" b="1" dirty="0">
              <a:solidFill>
                <a:schemeClr val="bg1"/>
              </a:solidFill>
              <a:latin typeface="Vladimir Script" pitchFamily="6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Elle </a:t>
            </a:r>
            <a:r>
              <a:rPr lang="en-US" b="1" dirty="0">
                <a:solidFill>
                  <a:schemeClr val="accent2"/>
                </a:solidFill>
              </a:rPr>
              <a:t>a </a:t>
            </a:r>
            <a:r>
              <a:rPr lang="en-US" b="1" dirty="0" smtClean="0">
                <a:solidFill>
                  <a:schemeClr val="accent2"/>
                </a:solidFill>
              </a:rPr>
              <a:t>….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2891" name="AutoShape 11"/>
          <p:cNvSpPr>
            <a:spLocks noChangeArrowheads="1"/>
          </p:cNvSpPr>
          <p:nvPr/>
        </p:nvSpPr>
        <p:spPr bwMode="auto">
          <a:xfrm>
            <a:off x="4191000" y="1752600"/>
            <a:ext cx="914400" cy="1066800"/>
          </a:xfrm>
          <a:prstGeom prst="downArrow">
            <a:avLst>
              <a:gd name="adj1" fmla="val 50000"/>
              <a:gd name="adj2" fmla="val 29167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971800"/>
            <a:ext cx="2819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457200" y="304800"/>
            <a:ext cx="8229600" cy="11430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 a les cheveux blancs.</a:t>
            </a: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2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42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>
                <a:solidFill>
                  <a:schemeClr val="accent2"/>
                </a:solidFill>
              </a:rPr>
              <a:t/>
            </a:r>
            <a:br>
              <a:rPr lang="en-US" b="1" dirty="0">
                <a:solidFill>
                  <a:schemeClr val="accent2"/>
                </a:solidFill>
              </a:rPr>
            </a:br>
            <a:r>
              <a:rPr lang="en-US" b="1" dirty="0" smtClean="0">
                <a:solidFill>
                  <a:schemeClr val="accent2"/>
                </a:solidFill>
              </a:rPr>
              <a:t>Elle a….</a:t>
            </a:r>
            <a:endParaRPr lang="en-US" dirty="0"/>
          </a:p>
        </p:txBody>
      </p:sp>
      <p:sp>
        <p:nvSpPr>
          <p:cNvPr id="115717" name="Line 5"/>
          <p:cNvSpPr>
            <a:spLocks noChangeShapeType="1"/>
          </p:cNvSpPr>
          <p:nvPr/>
        </p:nvSpPr>
        <p:spPr bwMode="auto">
          <a:xfrm flipH="1">
            <a:off x="2590800" y="2819400"/>
            <a:ext cx="76200" cy="297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8" name="Picture 17" descr="long hair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71800" y="2133600"/>
            <a:ext cx="2895600" cy="42672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381000" y="228600"/>
            <a:ext cx="8382000" cy="15240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 a les cheveux longs.</a:t>
            </a: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914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9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29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3820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Elle a ….</a:t>
            </a:r>
            <a:endParaRPr lang="en-US" dirty="0"/>
          </a:p>
        </p:txBody>
      </p:sp>
      <p:sp>
        <p:nvSpPr>
          <p:cNvPr id="115717" name="Line 5"/>
          <p:cNvSpPr>
            <a:spLocks noChangeShapeType="1"/>
          </p:cNvSpPr>
          <p:nvPr/>
        </p:nvSpPr>
        <p:spPr bwMode="auto">
          <a:xfrm>
            <a:off x="2514600" y="2743200"/>
            <a:ext cx="0" cy="1524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209800"/>
            <a:ext cx="3048000" cy="373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228600"/>
            <a:ext cx="8382000" cy="15240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 a les cheveux courts.</a:t>
            </a: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8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Elle a …..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667000"/>
            <a:ext cx="4343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85800" y="228600"/>
            <a:ext cx="7772400" cy="15240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 a les yeux bleus.</a:t>
            </a: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3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3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Elle a …..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85800" y="228600"/>
            <a:ext cx="7772400" cy="15240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 a les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yeux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verts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362200"/>
            <a:ext cx="5257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868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7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Elle a …..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85800" y="228600"/>
            <a:ext cx="7772400" cy="15240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 a les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yeux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noirs.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black-eyes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81200" y="2133601"/>
            <a:ext cx="4191000" cy="36576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5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5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Elle a …..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85800" y="228600"/>
            <a:ext cx="7772400" cy="15240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 a les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yeux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marron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514600"/>
            <a:ext cx="571499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86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7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71600" y="533400"/>
            <a:ext cx="6553200" cy="3733800"/>
          </a:xfrm>
          <a:prstGeom prst="rect">
            <a:avLst/>
          </a:prstGeom>
          <a:solidFill>
            <a:srgbClr val="EF251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057400" y="1219200"/>
            <a:ext cx="533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Say the masculine &amp; feminine singular forms of the following flashcard adjectives</a:t>
            </a:r>
            <a:endParaRPr lang="en-US" sz="3600" dirty="0">
              <a:solidFill>
                <a:schemeClr val="bg1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81000" y="1524000"/>
            <a:ext cx="4267200" cy="19050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Il </a:t>
            </a:r>
            <a:r>
              <a:rPr lang="en-US" sz="4400" b="1" dirty="0" err="1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grand</a:t>
            </a:r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</a:p>
          <a:p>
            <a:pPr algn="ctr"/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Elle </a:t>
            </a:r>
            <a:r>
              <a:rPr lang="en-US" sz="44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sz="44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grande</a:t>
            </a:r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sz="4400" b="1" dirty="0" smtClean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  <a:p>
            <a:pPr algn="ctr"/>
            <a:r>
              <a:rPr lang="en-US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endParaRPr lang="en-US" sz="4400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8" name="Picture 7" descr="grand-petit.jpg"/>
          <p:cNvPicPr/>
          <p:nvPr/>
        </p:nvPicPr>
        <p:blipFill>
          <a:blip r:embed="rId3" cstate="print"/>
          <a:srcRect l="51081"/>
          <a:stretch>
            <a:fillRect/>
          </a:stretch>
        </p:blipFill>
        <p:spPr>
          <a:xfrm>
            <a:off x="4495800" y="533400"/>
            <a:ext cx="1600200" cy="6019800"/>
          </a:xfrm>
          <a:prstGeom prst="rect">
            <a:avLst/>
          </a:prstGeom>
        </p:spPr>
      </p:pic>
      <p:cxnSp>
        <p:nvCxnSpPr>
          <p:cNvPr id="1026" name="AutoShape 2"/>
          <p:cNvCxnSpPr>
            <a:cxnSpLocks noChangeShapeType="1"/>
          </p:cNvCxnSpPr>
          <p:nvPr/>
        </p:nvCxnSpPr>
        <p:spPr bwMode="auto">
          <a:xfrm>
            <a:off x="6477000" y="533400"/>
            <a:ext cx="0" cy="60198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36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36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6630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1371600" y="1524000"/>
            <a:ext cx="6019800" cy="21336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Il </a:t>
            </a:r>
            <a:r>
              <a:rPr lang="en-US" sz="44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petit.</a:t>
            </a:r>
          </a:p>
          <a:p>
            <a:pPr algn="ctr"/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Elle </a:t>
            </a:r>
            <a:r>
              <a:rPr lang="en-US" sz="44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petite.</a:t>
            </a:r>
            <a:r>
              <a:rPr lang="en-US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endParaRPr lang="en-US" sz="4400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6" name="Picture 5" descr="grand-petit.jpg"/>
          <p:cNvPicPr/>
          <p:nvPr/>
        </p:nvPicPr>
        <p:blipFill>
          <a:blip r:embed="rId3" cstate="print"/>
          <a:srcRect r="39294"/>
          <a:stretch>
            <a:fillRect/>
          </a:stretch>
        </p:blipFill>
        <p:spPr>
          <a:xfrm>
            <a:off x="3810000" y="3581400"/>
            <a:ext cx="1219200" cy="2362200"/>
          </a:xfrm>
          <a:prstGeom prst="rect">
            <a:avLst/>
          </a:prstGeom>
        </p:spPr>
      </p:pic>
      <p:cxnSp>
        <p:nvCxnSpPr>
          <p:cNvPr id="7" name="AutoShape 2"/>
          <p:cNvCxnSpPr>
            <a:cxnSpLocks noChangeShapeType="1"/>
          </p:cNvCxnSpPr>
          <p:nvPr/>
        </p:nvCxnSpPr>
        <p:spPr bwMode="auto">
          <a:xfrm>
            <a:off x="5486400" y="4495800"/>
            <a:ext cx="0" cy="144780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2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2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663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71600" y="533400"/>
            <a:ext cx="6553200" cy="3733800"/>
          </a:xfrm>
          <a:prstGeom prst="rect">
            <a:avLst/>
          </a:prstGeom>
          <a:solidFill>
            <a:srgbClr val="EF251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057400" y="1905000"/>
            <a:ext cx="533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Describe the people using your flashcard vocabulary</a:t>
            </a:r>
            <a:endParaRPr lang="en-US" sz="3600" dirty="0">
              <a:solidFill>
                <a:schemeClr val="bg1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7543800" cy="15240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Il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n’e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st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ni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grand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ni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petit.</a:t>
            </a:r>
            <a:b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n’est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ni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grande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ni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petite.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 descr="ni-grand-ni-peti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81200" y="2133600"/>
            <a:ext cx="4191000" cy="45720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3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3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6628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487680"/>
            <a:ext cx="4937760" cy="12192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gros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b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grosse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 descr="gros-mince.jpg"/>
          <p:cNvPicPr/>
          <p:nvPr/>
        </p:nvPicPr>
        <p:blipFill>
          <a:blip r:embed="rId3" cstate="print"/>
          <a:srcRect l="30717"/>
          <a:stretch>
            <a:fillRect/>
          </a:stretch>
        </p:blipFill>
        <p:spPr>
          <a:xfrm>
            <a:off x="2590800" y="2514600"/>
            <a:ext cx="3429000" cy="3276600"/>
          </a:xfrm>
          <a:prstGeom prst="rect">
            <a:avLst/>
          </a:prstGeom>
        </p:spPr>
      </p:pic>
      <p:cxnSp>
        <p:nvCxnSpPr>
          <p:cNvPr id="2050" name="AutoShape 2"/>
          <p:cNvCxnSpPr>
            <a:cxnSpLocks noChangeShapeType="1"/>
          </p:cNvCxnSpPr>
          <p:nvPr/>
        </p:nvCxnSpPr>
        <p:spPr bwMode="auto">
          <a:xfrm>
            <a:off x="3276600" y="5638800"/>
            <a:ext cx="2209800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 type="triangle" w="med" len="med"/>
          </a:ln>
        </p:spPr>
      </p:cxnSp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77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58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58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2770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487680"/>
            <a:ext cx="4480560" cy="12192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mince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b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Elle 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mince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 descr="gros-mince.jpg"/>
          <p:cNvPicPr/>
          <p:nvPr/>
        </p:nvPicPr>
        <p:blipFill>
          <a:blip r:embed="rId3" cstate="print"/>
          <a:srcRect r="65898"/>
          <a:stretch>
            <a:fillRect/>
          </a:stretch>
        </p:blipFill>
        <p:spPr>
          <a:xfrm>
            <a:off x="3886200" y="1981200"/>
            <a:ext cx="1295400" cy="3200400"/>
          </a:xfrm>
          <a:prstGeom prst="rect">
            <a:avLst/>
          </a:prstGeom>
        </p:spPr>
      </p:pic>
      <p:cxnSp>
        <p:nvCxnSpPr>
          <p:cNvPr id="3074" name="AutoShape 2"/>
          <p:cNvCxnSpPr>
            <a:cxnSpLocks noChangeShapeType="1"/>
          </p:cNvCxnSpPr>
          <p:nvPr/>
        </p:nvCxnSpPr>
        <p:spPr bwMode="auto">
          <a:xfrm>
            <a:off x="4419600" y="5029200"/>
            <a:ext cx="382587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</p:cxnSp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1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1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2770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534400" cy="18288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en-US" sz="53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sz="53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sz="5300" b="1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sz="53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intelligent.</a:t>
            </a:r>
            <a:r>
              <a:rPr lang="en-US" sz="53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53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en-US" sz="53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sz="53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Elle </a:t>
            </a:r>
            <a:r>
              <a:rPr lang="en-US" sz="5300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53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sz="5300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intelligente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b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</a:b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 descr="intelligen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67000" y="2438401"/>
            <a:ext cx="3581400" cy="40386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8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8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8674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457200"/>
            <a:ext cx="5791200" cy="19050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timide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b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timide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/>
            </a:r>
            <a:b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</a:b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 descr="timide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14600" y="2667000"/>
            <a:ext cx="4114800" cy="39624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>
            <a:off x="1447800" y="3048000"/>
            <a:ext cx="2057400" cy="19812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19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19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2770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981200" y="457200"/>
            <a:ext cx="5105400" cy="25146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Il e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généreux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lvl="0" algn="ctr">
              <a:spcBef>
                <a:spcPct val="0"/>
              </a:spcBef>
            </a:pPr>
            <a:r>
              <a:rPr lang="en-US" sz="4400" b="1" dirty="0" smtClean="0">
                <a:solidFill>
                  <a:schemeClr val="accent2"/>
                </a:solidFill>
              </a:rPr>
              <a:t>Elle </a:t>
            </a:r>
            <a:r>
              <a:rPr lang="en-US" sz="4400" b="1" dirty="0" err="1" smtClean="0">
                <a:solidFill>
                  <a:schemeClr val="accent2"/>
                </a:solidFill>
              </a:rPr>
              <a:t>est</a:t>
            </a:r>
            <a:r>
              <a:rPr lang="en-US" sz="4400" b="1" dirty="0" smtClean="0">
                <a:solidFill>
                  <a:schemeClr val="accent2"/>
                </a:solidFill>
              </a:rPr>
              <a:t> </a:t>
            </a:r>
            <a:r>
              <a:rPr lang="en-US" sz="4400" b="1" dirty="0" err="1" smtClean="0">
                <a:solidFill>
                  <a:schemeClr val="accent2"/>
                </a:solidFill>
              </a:rPr>
              <a:t>généreuse</a:t>
            </a:r>
            <a:r>
              <a:rPr lang="en-US" sz="4400" b="1" dirty="0" smtClean="0">
                <a:solidFill>
                  <a:schemeClr val="accent2"/>
                </a:solidFill>
              </a:rPr>
              <a:t>.</a:t>
            </a:r>
            <a:r>
              <a:rPr lang="en-US" sz="4400" dirty="0" smtClean="0"/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9" descr="Generous_l_tnb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71800" y="3276600"/>
            <a:ext cx="2819400" cy="3200400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9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9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981200" y="304800"/>
            <a:ext cx="4876800" cy="22860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Il e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créatif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lvl="0" algn="ctr">
              <a:spcBef>
                <a:spcPct val="0"/>
              </a:spcBef>
            </a:pPr>
            <a:r>
              <a:rPr lang="en-US" sz="4400" b="1" dirty="0" smtClean="0">
                <a:solidFill>
                  <a:schemeClr val="accent2"/>
                </a:solidFill>
              </a:rPr>
              <a:t>Elle </a:t>
            </a:r>
            <a:r>
              <a:rPr lang="en-US" sz="4400" b="1" dirty="0" err="1" smtClean="0">
                <a:solidFill>
                  <a:schemeClr val="accent2"/>
                </a:solidFill>
              </a:rPr>
              <a:t>est</a:t>
            </a:r>
            <a:r>
              <a:rPr lang="en-US" sz="4400" b="1" dirty="0" smtClean="0">
                <a:solidFill>
                  <a:schemeClr val="accent2"/>
                </a:solidFill>
              </a:rPr>
              <a:t> </a:t>
            </a:r>
            <a:r>
              <a:rPr lang="en-US" sz="4400" b="1" dirty="0" err="1" smtClean="0">
                <a:solidFill>
                  <a:schemeClr val="accent2"/>
                </a:solidFill>
              </a:rPr>
              <a:t>créative</a:t>
            </a:r>
            <a:r>
              <a:rPr lang="en-US" sz="4400" b="1" dirty="0" smtClean="0">
                <a:solidFill>
                  <a:schemeClr val="accent2"/>
                </a:solidFill>
              </a:rPr>
              <a:t>.</a:t>
            </a:r>
            <a:r>
              <a:rPr lang="en-US" sz="4400" dirty="0" smtClean="0"/>
              <a:t>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895601"/>
            <a:ext cx="3505200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0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0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905000" y="533400"/>
            <a:ext cx="5334000" cy="22098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Il e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sportif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lvl="0" algn="ctr">
              <a:spcBef>
                <a:spcPct val="0"/>
              </a:spcBef>
            </a:pPr>
            <a:r>
              <a:rPr lang="en-US" sz="4400" b="1" dirty="0" smtClean="0">
                <a:solidFill>
                  <a:schemeClr val="accent2"/>
                </a:solidFill>
              </a:rPr>
              <a:t>Elle </a:t>
            </a:r>
            <a:r>
              <a:rPr lang="en-US" sz="4400" b="1" dirty="0" err="1" smtClean="0">
                <a:solidFill>
                  <a:schemeClr val="accent2"/>
                </a:solidFill>
              </a:rPr>
              <a:t>est</a:t>
            </a:r>
            <a:r>
              <a:rPr lang="en-US" sz="4400" b="1" dirty="0" smtClean="0">
                <a:solidFill>
                  <a:schemeClr val="accent2"/>
                </a:solidFill>
              </a:rPr>
              <a:t> sportive.</a:t>
            </a:r>
            <a:r>
              <a:rPr lang="en-US" sz="4400" dirty="0" smtClean="0"/>
              <a:t>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971800"/>
            <a:ext cx="3657599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4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990600"/>
            <a:ext cx="4953000" cy="12954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b="1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marrant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b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Elle 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marrante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3" name="Picture 1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009275"/>
            <a:ext cx="3962399" cy="255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9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9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8674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447800" y="381000"/>
            <a:ext cx="6781800" cy="16002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Il e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sérieux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lvl="0" algn="ctr">
              <a:spcBef>
                <a:spcPct val="0"/>
              </a:spcBef>
            </a:pPr>
            <a:r>
              <a:rPr lang="en-US" sz="3600" b="1" dirty="0" smtClean="0">
                <a:solidFill>
                  <a:schemeClr val="accent2"/>
                </a:solidFill>
              </a:rPr>
              <a:t>Elle </a:t>
            </a:r>
            <a:r>
              <a:rPr lang="en-US" sz="3600" b="1" dirty="0" err="1" smtClean="0">
                <a:solidFill>
                  <a:schemeClr val="accent2"/>
                </a:solidFill>
              </a:rPr>
              <a:t>est</a:t>
            </a:r>
            <a:r>
              <a:rPr lang="en-US" sz="3600" b="1" dirty="0" smtClean="0">
                <a:solidFill>
                  <a:schemeClr val="accent2"/>
                </a:solidFill>
              </a:rPr>
              <a:t> </a:t>
            </a:r>
            <a:r>
              <a:rPr lang="en-US" sz="3600" b="1" dirty="0" err="1" smtClean="0">
                <a:solidFill>
                  <a:schemeClr val="accent2"/>
                </a:solidFill>
              </a:rPr>
              <a:t>sérieuse</a:t>
            </a:r>
            <a:r>
              <a:rPr lang="en-US" sz="3600" b="1" dirty="0" smtClean="0">
                <a:solidFill>
                  <a:schemeClr val="accent2"/>
                </a:solidFill>
              </a:rPr>
              <a:t>.</a:t>
            </a:r>
            <a:r>
              <a:rPr lang="en-US" sz="3600" dirty="0" smtClean="0"/>
              <a:t>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514600"/>
            <a:ext cx="4343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3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914400" y="304800"/>
            <a:ext cx="6400800" cy="10668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Il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blond.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Picture 16" descr="blond-boy.png"/>
          <p:cNvPicPr/>
          <p:nvPr/>
        </p:nvPicPr>
        <p:blipFill>
          <a:blip r:embed="rId3" cstate="print"/>
          <a:srcRect b="51725"/>
          <a:stretch>
            <a:fillRect/>
          </a:stretch>
        </p:blipFill>
        <p:spPr>
          <a:xfrm>
            <a:off x="2590800" y="1981200"/>
            <a:ext cx="3254115" cy="3657599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>
            <a:off x="533400" y="2667000"/>
            <a:ext cx="2743200" cy="0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772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88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88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3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57200" y="457200"/>
            <a:ext cx="7696200" cy="17526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Il e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paresseux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lvl="0" algn="ctr">
              <a:spcBef>
                <a:spcPct val="0"/>
              </a:spcBef>
            </a:pPr>
            <a:r>
              <a:rPr lang="en-US" sz="3600" b="1" dirty="0" smtClean="0">
                <a:solidFill>
                  <a:schemeClr val="accent2"/>
                </a:solidFill>
              </a:rPr>
              <a:t>Elle </a:t>
            </a:r>
            <a:r>
              <a:rPr lang="en-US" sz="3600" b="1" dirty="0" err="1" smtClean="0">
                <a:solidFill>
                  <a:schemeClr val="accent2"/>
                </a:solidFill>
              </a:rPr>
              <a:t>est</a:t>
            </a:r>
            <a:r>
              <a:rPr lang="en-US" sz="3600" b="1" dirty="0" smtClean="0">
                <a:solidFill>
                  <a:schemeClr val="accent2"/>
                </a:solidFill>
              </a:rPr>
              <a:t> </a:t>
            </a:r>
            <a:r>
              <a:rPr lang="en-US" sz="3600" b="1" dirty="0" err="1" smtClean="0">
                <a:solidFill>
                  <a:schemeClr val="accent2"/>
                </a:solidFill>
              </a:rPr>
              <a:t>paresseuse</a:t>
            </a:r>
            <a:r>
              <a:rPr lang="en-US" sz="3600" b="1" dirty="0" smtClean="0">
                <a:solidFill>
                  <a:schemeClr val="accent2"/>
                </a:solidFill>
              </a:rPr>
              <a:t>.</a:t>
            </a:r>
            <a:r>
              <a:rPr lang="en-US" sz="3600" dirty="0" smtClean="0"/>
              <a:t>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 descr="paresseux.gif"/>
          <p:cNvPicPr/>
          <p:nvPr/>
        </p:nvPicPr>
        <p:blipFill>
          <a:blip r:embed="rId3" cstate="print"/>
          <a:srcRect l="10453" r="6936"/>
          <a:stretch>
            <a:fillRect/>
          </a:stretch>
        </p:blipFill>
        <p:spPr>
          <a:xfrm>
            <a:off x="2209800" y="2743200"/>
            <a:ext cx="4648200" cy="26670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9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9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2133600"/>
          </a:xfrm>
          <a:solidFill>
            <a:schemeClr val="hlink"/>
          </a:solidFill>
        </p:spPr>
        <p:txBody>
          <a:bodyPr>
            <a:normAutofit/>
          </a:bodyPr>
          <a:lstStyle/>
          <a:p>
            <a:pPr lvl="0"/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b="1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fort.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forte.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667000"/>
            <a:ext cx="3886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839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0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6738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914400" y="685800"/>
            <a:ext cx="6629400" cy="18288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Il </a:t>
            </a:r>
            <a:r>
              <a:rPr lang="en-US" sz="44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sz="4400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génial</a:t>
            </a:r>
            <a:r>
              <a:rPr lang="en-US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</a:p>
          <a:p>
            <a:pPr algn="ctr"/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Elle </a:t>
            </a:r>
            <a:r>
              <a:rPr lang="en-US" sz="44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sz="44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géniale</a:t>
            </a:r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7" name="Picture 6" descr="awesome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57400" y="3124200"/>
            <a:ext cx="4419600" cy="25908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1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1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1751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685800"/>
            <a:ext cx="5562600" cy="19050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gentil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Elle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gentille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 descr="gentil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0" y="2895600"/>
            <a:ext cx="2743200" cy="35814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3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3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4818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62400" y="457200"/>
            <a:ext cx="4968240" cy="12192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sympathique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28600" y="5334000"/>
            <a:ext cx="5105400" cy="1295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est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sympathique</a:t>
            </a:r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8" name="Picture 7" descr="sympa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76600" y="1676400"/>
            <a:ext cx="3200400" cy="38100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1447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8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8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2770" grpId="0" animBg="1" autoUpdateAnimBg="0"/>
      <p:bldP spid="32771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62400" y="457200"/>
            <a:ext cx="4968240" cy="12192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sympa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28600" y="5334000"/>
            <a:ext cx="5105400" cy="1295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est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sympa</a:t>
            </a:r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8" name="Picture 7" descr="sympa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76600" y="1676400"/>
            <a:ext cx="3200400" cy="38100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137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2770" grpId="0" animBg="1" autoUpdateAnimBg="0"/>
      <p:bldP spid="32771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66160" y="487680"/>
            <a:ext cx="3276600" cy="1219200"/>
          </a:xfrm>
          <a:solidFill>
            <a:schemeClr val="hlink"/>
          </a:solidFill>
        </p:spPr>
        <p:txBody>
          <a:bodyPr/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pénible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752600" y="5181600"/>
            <a:ext cx="3810000" cy="1295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est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pénible</a:t>
            </a:r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8" name="Picture 7" descr="penible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00400" y="1828800"/>
            <a:ext cx="2590800" cy="32766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7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7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2770" grpId="0" animBg="1" autoUpdateAnimBg="0"/>
      <p:bldP spid="32771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b="1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méchant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828800" y="5486400"/>
            <a:ext cx="4876800" cy="9144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est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sz="44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méchant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e.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b="11929"/>
          <a:stretch>
            <a:fillRect/>
          </a:stretch>
        </p:blipFill>
        <p:spPr bwMode="auto">
          <a:xfrm>
            <a:off x="2743200" y="1905000"/>
            <a:ext cx="3048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21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21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16738" grpId="0" animBg="1" autoUpdateAnimBg="0"/>
      <p:bldP spid="6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457200"/>
            <a:ext cx="3276600" cy="1219200"/>
          </a:xfrm>
          <a:solidFill>
            <a:schemeClr val="hlink"/>
          </a:solidFill>
        </p:spPr>
        <p:txBody>
          <a:bodyPr/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jeune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752600" y="5181600"/>
            <a:ext cx="4953000" cy="1295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Elle </a:t>
            </a:r>
            <a:r>
              <a:rPr lang="en-US" sz="4400" b="1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sz="4400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jeune</a:t>
            </a:r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32773" name="Picture 5" descr="3762676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1676400"/>
            <a:ext cx="4000500" cy="3360738"/>
          </a:xfrm>
          <a:prstGeom prst="rect">
            <a:avLst/>
          </a:prstGeom>
          <a:noFill/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8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8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2770" grpId="0" animBg="1" autoUpdateAnimBg="0"/>
      <p:bldP spid="32771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487680"/>
            <a:ext cx="4937760" cy="156972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âgé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b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vieux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362200" y="5181600"/>
            <a:ext cx="3810000" cy="1295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2 masculine adjectives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7" name="Picture 6" descr="agé.jpg"/>
          <p:cNvPicPr/>
          <p:nvPr/>
        </p:nvPicPr>
        <p:blipFill>
          <a:blip r:embed="rId3" cstate="print"/>
          <a:srcRect b="5731"/>
          <a:stretch>
            <a:fillRect/>
          </a:stretch>
        </p:blipFill>
        <p:spPr>
          <a:xfrm>
            <a:off x="3200400" y="1981200"/>
            <a:ext cx="2819400" cy="28956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2770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b="1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est</a:t>
            </a:r>
            <a:r>
              <a:rPr lang="en-US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blonde.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6" name="Picture 1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905000"/>
            <a:ext cx="2971799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868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52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52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487680"/>
            <a:ext cx="4937760" cy="156972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âgée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b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lle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vieille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362200" y="5181600"/>
            <a:ext cx="3810000" cy="1295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2 feminine adjectives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5" name="Picture 4" descr="0511-0812-2901-5536_Spry_Old_Woman_Running_With_a_Walker_clipart_image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600" y="2286000"/>
            <a:ext cx="3048000" cy="27432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3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2770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66160" y="487680"/>
            <a:ext cx="3276600" cy="12192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nouveau.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990600" y="5181600"/>
            <a:ext cx="4572000" cy="1295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est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nouvelle</a:t>
            </a:r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7" name="Picture 6" descr="new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14600" y="1371600"/>
            <a:ext cx="3276600" cy="39624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87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87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2770" grpId="0" animBg="1"/>
      <p:bldP spid="3277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181600"/>
            <a:ext cx="2971800" cy="762000"/>
          </a:xfrm>
          <a:solidFill>
            <a:schemeClr val="hlink"/>
          </a:solidFill>
        </p:spPr>
        <p:txBody>
          <a:bodyPr/>
          <a:lstStyle/>
          <a:p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beau.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4191000" y="1143000"/>
            <a:ext cx="3581400" cy="8382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Elle </a:t>
            </a:r>
            <a:r>
              <a:rPr lang="en-US" sz="4400" b="1" dirty="0" err="1">
                <a:solidFill>
                  <a:schemeClr val="accent1">
                    <a:lumMod val="20000"/>
                    <a:lumOff val="80000"/>
                  </a:schemeClr>
                </a:solidFill>
              </a:rPr>
              <a:t>est</a:t>
            </a:r>
            <a:r>
              <a:rPr lang="en-US" sz="4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belle.</a:t>
            </a:r>
            <a:endParaRPr lang="en-US" sz="4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 descr="beau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4400" y="1371600"/>
            <a:ext cx="2362200" cy="3505200"/>
          </a:xfrm>
          <a:prstGeom prst="rect">
            <a:avLst/>
          </a:prstGeom>
        </p:spPr>
      </p:pic>
      <p:pic>
        <p:nvPicPr>
          <p:cNvPr id="10" name="Picture 9" descr="belle.g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00600" y="2590800"/>
            <a:ext cx="2570813" cy="3109075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1534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3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21858" grpId="0" animBg="1" autoUpdateAnimBg="0"/>
      <p:bldP spid="121859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57400"/>
            <a:ext cx="6400800" cy="1752600"/>
          </a:xfrm>
        </p:spPr>
        <p:txBody>
          <a:bodyPr/>
          <a:lstStyle/>
          <a:p>
            <a:r>
              <a:rPr lang="en-US" dirty="0" smtClean="0"/>
              <a:t>Identify these body parts: use the definite article le, la , l’, les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La </a:t>
            </a:r>
            <a:r>
              <a:rPr lang="en-US" b="1" dirty="0" err="1" smtClean="0">
                <a:solidFill>
                  <a:schemeClr val="accent2"/>
                </a:solidFill>
              </a:rPr>
              <a:t>bouche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514600"/>
            <a:ext cx="483116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868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3666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Le </a:t>
            </a:r>
            <a:r>
              <a:rPr lang="en-US" b="1" dirty="0" err="1" smtClean="0">
                <a:solidFill>
                  <a:schemeClr val="accent2"/>
                </a:solidFill>
              </a:rPr>
              <a:t>nez</a:t>
            </a:r>
            <a:endParaRPr lang="en-US" dirty="0"/>
          </a:p>
        </p:txBody>
      </p:sp>
      <p:pic>
        <p:nvPicPr>
          <p:cNvPr id="6" name="Picture 5" descr="C:\Users\Phyllis\AppData\Local\Microsoft\Windows\Temporary Internet Files\Content.IE5\SZB3V0A9\MC900232155[1].wmf"/>
          <p:cNvPicPr/>
          <p:nvPr/>
        </p:nvPicPr>
        <p:blipFill>
          <a:blip r:embed="rId3" cstate="print"/>
          <a:srcRect b="47198"/>
          <a:stretch>
            <a:fillRect/>
          </a:stretch>
        </p:blipFill>
        <p:spPr bwMode="auto">
          <a:xfrm>
            <a:off x="2819400" y="2057400"/>
            <a:ext cx="3276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4267200" y="3429000"/>
            <a:ext cx="609600" cy="609600"/>
          </a:xfrm>
          <a:prstGeom prst="ellips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648200" y="1371600"/>
            <a:ext cx="381000" cy="22860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62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62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3666" grpId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8288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Les </a:t>
            </a:r>
            <a:r>
              <a:rPr lang="en-US" b="1" dirty="0" err="1" smtClean="0">
                <a:solidFill>
                  <a:schemeClr val="accent2"/>
                </a:solidFill>
              </a:rPr>
              <a:t>oreilles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br>
              <a:rPr lang="en-US" b="1" dirty="0" smtClean="0">
                <a:solidFill>
                  <a:schemeClr val="accent2"/>
                </a:solidFill>
              </a:rPr>
            </a:br>
            <a:r>
              <a:rPr lang="en-US" b="1" dirty="0" smtClean="0">
                <a:solidFill>
                  <a:schemeClr val="accent2"/>
                </a:solidFill>
              </a:rPr>
              <a:t>(</a:t>
            </a:r>
            <a:r>
              <a:rPr lang="en-US" b="1" dirty="0" err="1" smtClean="0">
                <a:solidFill>
                  <a:schemeClr val="accent2"/>
                </a:solidFill>
              </a:rPr>
              <a:t>une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oreille</a:t>
            </a:r>
            <a:r>
              <a:rPr lang="en-US" b="1" dirty="0" smtClean="0">
                <a:solidFill>
                  <a:schemeClr val="accent2"/>
                </a:solidFill>
              </a:rPr>
              <a:t>- </a:t>
            </a:r>
            <a:r>
              <a:rPr lang="en-US" b="1" dirty="0" err="1" smtClean="0">
                <a:solidFill>
                  <a:schemeClr val="accent2"/>
                </a:solidFill>
              </a:rPr>
              <a:t>l’oreille</a:t>
            </a:r>
            <a:r>
              <a:rPr lang="en-US" b="1" dirty="0" smtClean="0">
                <a:solidFill>
                  <a:schemeClr val="accent2"/>
                </a:solidFill>
              </a:rPr>
              <a:t>)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90800" y="2895600"/>
            <a:ext cx="1447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819400"/>
            <a:ext cx="1295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3666" grpId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La </a:t>
            </a:r>
            <a:r>
              <a:rPr lang="en-US" b="1" dirty="0" err="1" smtClean="0">
                <a:solidFill>
                  <a:schemeClr val="accent2"/>
                </a:solidFill>
              </a:rPr>
              <a:t>tête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 b="2475"/>
          <a:stretch>
            <a:fillRect/>
          </a:stretch>
        </p:blipFill>
        <p:spPr bwMode="auto">
          <a:xfrm>
            <a:off x="2743200" y="2362200"/>
            <a:ext cx="3810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2743200" y="2057400"/>
            <a:ext cx="3733800" cy="4343400"/>
          </a:xfrm>
          <a:custGeom>
            <a:avLst/>
            <a:gdLst>
              <a:gd name="G0" fmla="+- 1392 0 0"/>
              <a:gd name="G1" fmla="+- 21600 0 1392"/>
              <a:gd name="G2" fmla="+- 21600 0 1392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392" y="10800"/>
                </a:moveTo>
                <a:cubicBezTo>
                  <a:pt x="1392" y="15996"/>
                  <a:pt x="5604" y="20208"/>
                  <a:pt x="10800" y="20208"/>
                </a:cubicBezTo>
                <a:cubicBezTo>
                  <a:pt x="15996" y="20208"/>
                  <a:pt x="20208" y="15996"/>
                  <a:pt x="20208" y="10800"/>
                </a:cubicBezTo>
                <a:cubicBezTo>
                  <a:pt x="20208" y="5604"/>
                  <a:pt x="15996" y="1392"/>
                  <a:pt x="10800" y="1392"/>
                </a:cubicBezTo>
                <a:cubicBezTo>
                  <a:pt x="5604" y="1392"/>
                  <a:pt x="1392" y="5604"/>
                  <a:pt x="1392" y="10800"/>
                </a:cubicBezTo>
                <a:close/>
              </a:path>
            </a:pathLst>
          </a:custGeom>
          <a:solidFill>
            <a:srgbClr val="938953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868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6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3666" grpId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57400"/>
            <a:ext cx="6400800" cy="1752600"/>
          </a:xfrm>
        </p:spPr>
        <p:txBody>
          <a:bodyPr/>
          <a:lstStyle/>
          <a:p>
            <a:r>
              <a:rPr lang="en-US" dirty="0" smtClean="0"/>
              <a:t>Identify these questions &amp; answers about opinions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609600"/>
            <a:ext cx="6705600" cy="16764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Comment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…?</a:t>
            </a:r>
            <a:b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Comment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sont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…..?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6" name="Picture 15" descr="C:\Users\Phyllis\AppData\Local\Microsoft\Windows\Temporary Internet Files\Content.IE5\IAP23488\MC900384172[1].wm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438400"/>
            <a:ext cx="2721808" cy="3180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grand-petit.jpg"/>
          <p:cNvPicPr/>
          <p:nvPr/>
        </p:nvPicPr>
        <p:blipFill>
          <a:blip r:embed="rId4" cstate="print"/>
          <a:srcRect t="32479" r="48573"/>
          <a:stretch>
            <a:fillRect/>
          </a:stretch>
        </p:blipFill>
        <p:spPr>
          <a:xfrm>
            <a:off x="4953000" y="2667000"/>
            <a:ext cx="1219200" cy="2743200"/>
          </a:xfrm>
          <a:prstGeom prst="rect">
            <a:avLst/>
          </a:prstGeom>
        </p:spPr>
      </p:pic>
      <p:pic>
        <p:nvPicPr>
          <p:cNvPr id="1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57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57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867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457200" y="457200"/>
            <a:ext cx="4876800" cy="9144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en-US" sz="44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  <a:ea typeface="+mj-ea"/>
                <a:cs typeface="+mj-cs"/>
              </a:rPr>
              <a:t>Il e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roux.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Picture 12" descr="red-head-boy-th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19400" y="1676400"/>
            <a:ext cx="3276600" cy="320039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533400" y="2667000"/>
            <a:ext cx="2743200" cy="0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3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3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" grpId="0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85800"/>
            <a:ext cx="6019800" cy="12954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Comment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tu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trouves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…?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 descr="C:\Users\Phyllis\AppData\Local\Microsoft\Windows\Temporary Internet Files\Content.IE5\FLO0AULZ\MC900441438[1]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514600"/>
            <a:ext cx="3581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1676400" y="2590800"/>
            <a:ext cx="22860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?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2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2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8674" grpId="0" animBg="1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85800"/>
            <a:ext cx="7315200" cy="12954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Qu’est-ce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que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tu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penses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de…?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1676400" y="2590800"/>
            <a:ext cx="22860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?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C:\Users\Phyllis\AppData\Local\Microsoft\Windows\Temporary Internet Files\Content.IE5\FLO0AULZ\MC900434389[1].wm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667000"/>
            <a:ext cx="2743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3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8674" grpId="0" animBg="1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85800"/>
            <a:ext cx="7315200" cy="12954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mon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avis,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il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…..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C:\Users\Phyllis\AppData\Local\Microsoft\Windows\Temporary Internet Files\Content.IE5\IAP23488\MC900048771[1].wm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286000"/>
            <a:ext cx="3276600" cy="396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4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4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8674" grpId="0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3505200"/>
            <a:ext cx="3581400" cy="1470025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chemeClr val="accent2"/>
                </a:solidFill>
              </a:rPr>
              <a:t>FIN</a:t>
            </a:r>
            <a:endParaRPr lang="en-US" sz="8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ChangeArrowheads="1"/>
          </p:cNvSpPr>
          <p:nvPr>
            <p:ph type="title"/>
          </p:nvPr>
        </p:nvSpPr>
        <p:spPr>
          <a:xfrm>
            <a:off x="1600200" y="762000"/>
            <a:ext cx="4876800" cy="11430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2"/>
                </a:solidFill>
              </a:rPr>
              <a:t>Elle </a:t>
            </a:r>
            <a:r>
              <a:rPr lang="en-US" b="1" dirty="0" err="1" smtClean="0">
                <a:solidFill>
                  <a:schemeClr val="accent2"/>
                </a:solidFill>
              </a:rPr>
              <a:t>est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rousse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5" name="Picture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133600"/>
            <a:ext cx="2743199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01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8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8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0957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>
                <a:solidFill>
                  <a:schemeClr val="accent2"/>
                </a:solidFill>
              </a:rPr>
              <a:t>Il </a:t>
            </a:r>
            <a:r>
              <a:rPr lang="en-US" b="1" dirty="0" err="1" smtClean="0">
                <a:solidFill>
                  <a:schemeClr val="accent2"/>
                </a:solidFill>
              </a:rPr>
              <a:t>est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brun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r>
              <a:rPr lang="en-US" b="1" dirty="0">
                <a:solidFill>
                  <a:schemeClr val="accent2"/>
                </a:solidFill>
              </a:rPr>
              <a:t/>
            </a:r>
            <a:br>
              <a:rPr lang="en-US" b="1" dirty="0">
                <a:solidFill>
                  <a:schemeClr val="accent2"/>
                </a:solidFill>
              </a:rPr>
            </a:br>
            <a:endParaRPr lang="en-US" dirty="0"/>
          </a:p>
        </p:txBody>
      </p:sp>
      <p:pic>
        <p:nvPicPr>
          <p:cNvPr id="16" name="Picture 15" descr="brunette.jpg"/>
          <p:cNvPicPr/>
          <p:nvPr/>
        </p:nvPicPr>
        <p:blipFill>
          <a:blip r:embed="rId3" cstate="print"/>
          <a:srcRect b="14184"/>
          <a:stretch>
            <a:fillRect/>
          </a:stretch>
        </p:blipFill>
        <p:spPr>
          <a:xfrm>
            <a:off x="2209800" y="2286000"/>
            <a:ext cx="4419600" cy="3124200"/>
          </a:xfrm>
          <a:prstGeom prst="rect">
            <a:avLst/>
          </a:prstGeom>
        </p:spPr>
      </p:pic>
      <p:sp>
        <p:nvSpPr>
          <p:cNvPr id="114701" name="Line 13"/>
          <p:cNvSpPr>
            <a:spLocks noChangeShapeType="1"/>
          </p:cNvSpPr>
          <p:nvPr/>
        </p:nvSpPr>
        <p:spPr bwMode="auto">
          <a:xfrm>
            <a:off x="1143000" y="3124200"/>
            <a:ext cx="2514600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53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53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14690" grpId="0" animBg="1" autoUpdateAnimBg="0"/>
      <p:bldP spid="1147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>
                <a:solidFill>
                  <a:schemeClr val="accent2"/>
                </a:solidFill>
              </a:rPr>
              <a:t/>
            </a:r>
            <a:br>
              <a:rPr lang="en-US" b="1" dirty="0">
                <a:solidFill>
                  <a:schemeClr val="accent2"/>
                </a:solidFill>
              </a:rPr>
            </a:br>
            <a:r>
              <a:rPr lang="en-US" b="1" dirty="0" smtClean="0">
                <a:solidFill>
                  <a:schemeClr val="accent2"/>
                </a:solidFill>
              </a:rPr>
              <a:t>Elle </a:t>
            </a:r>
            <a:r>
              <a:rPr lang="en-US" b="1" dirty="0" err="1" smtClean="0">
                <a:solidFill>
                  <a:schemeClr val="accent2"/>
                </a:solidFill>
              </a:rPr>
              <a:t>est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brune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905000"/>
            <a:ext cx="3124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4690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19812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/>
            </a:r>
            <a:br>
              <a:rPr lang="en-US" b="1" dirty="0">
                <a:solidFill>
                  <a:schemeClr val="accent2"/>
                </a:solidFill>
              </a:rPr>
            </a:b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>
                <a:solidFill>
                  <a:schemeClr val="accent2"/>
                </a:solidFill>
              </a:rPr>
              <a:t>elle</a:t>
            </a:r>
            <a:r>
              <a:rPr lang="en-US" b="1" dirty="0">
                <a:solidFill>
                  <a:schemeClr val="accent2"/>
                </a:solidFill>
              </a:rPr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a ….. </a:t>
            </a:r>
            <a:br>
              <a:rPr lang="en-US" b="1" dirty="0" smtClean="0">
                <a:solidFill>
                  <a:schemeClr val="accent2"/>
                </a:solidFill>
              </a:rPr>
            </a:br>
            <a:endParaRPr lang="en-US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381000" y="228600"/>
            <a:ext cx="8458200" cy="19812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 </a:t>
            </a:r>
            <a:b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les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cheveux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châtains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1" descr="chatain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67000" y="2514600"/>
            <a:ext cx="2819400" cy="3962399"/>
          </a:xfrm>
          <a:prstGeom prst="rect">
            <a:avLst/>
          </a:prstGeom>
        </p:spPr>
      </p:pic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1447800" y="3352800"/>
            <a:ext cx="2514600" cy="0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26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26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 animBg="1" autoUpdateAnimBg="0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332</Words>
  <Application>Microsoft Office PowerPoint</Application>
  <PresentationFormat>On-screen Show (4:3)</PresentationFormat>
  <Paragraphs>89</Paragraphs>
  <Slides>53</Slides>
  <Notes>0</Notes>
  <HiddenSlides>0</HiddenSlides>
  <MMClips>47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Bien Dit 1</vt:lpstr>
      <vt:lpstr>Slide 2</vt:lpstr>
      <vt:lpstr>Slide 3</vt:lpstr>
      <vt:lpstr>Elle est blonde.</vt:lpstr>
      <vt:lpstr>Slide 5</vt:lpstr>
      <vt:lpstr>Elle est rousse. </vt:lpstr>
      <vt:lpstr>Il est brun. </vt:lpstr>
      <vt:lpstr> Elle est brune.</vt:lpstr>
      <vt:lpstr>  elle a …..  </vt:lpstr>
      <vt:lpstr>Elle a …. </vt:lpstr>
      <vt:lpstr> Elle a….</vt:lpstr>
      <vt:lpstr>Elle a ….</vt:lpstr>
      <vt:lpstr>Elle a ….. </vt:lpstr>
      <vt:lpstr>Elle a ….. </vt:lpstr>
      <vt:lpstr>Elle a ….. </vt:lpstr>
      <vt:lpstr>Elle a ….. </vt:lpstr>
      <vt:lpstr>Slide 17</vt:lpstr>
      <vt:lpstr>Slide 18</vt:lpstr>
      <vt:lpstr>Slide 19</vt:lpstr>
      <vt:lpstr>Il n’est ni grand ni petit. Elle n’est ni grande ni petite. </vt:lpstr>
      <vt:lpstr>Il est gros. Elle est grosse. </vt:lpstr>
      <vt:lpstr>Il est mince.  Elle est mince </vt:lpstr>
      <vt:lpstr> Il est intelligent.  Elle est intelligente. </vt:lpstr>
      <vt:lpstr>Il est timide.  Elle est timide. </vt:lpstr>
      <vt:lpstr>Slide 25</vt:lpstr>
      <vt:lpstr>Slide 26</vt:lpstr>
      <vt:lpstr>Slide 27</vt:lpstr>
      <vt:lpstr>Il est marrant.  Elle est marrante </vt:lpstr>
      <vt:lpstr>Slide 29</vt:lpstr>
      <vt:lpstr>Slide 30</vt:lpstr>
      <vt:lpstr>Il est fort.  Elle est forte.  </vt:lpstr>
      <vt:lpstr>Slide 32</vt:lpstr>
      <vt:lpstr>Il est gentil.  Elle est gentille.</vt:lpstr>
      <vt:lpstr>Il est sympathique. </vt:lpstr>
      <vt:lpstr>Il est sympa. </vt:lpstr>
      <vt:lpstr>Il est pénible. </vt:lpstr>
      <vt:lpstr>Il est méchant. </vt:lpstr>
      <vt:lpstr>Il est jeune. </vt:lpstr>
      <vt:lpstr>Il est âgé. Il est vieux. </vt:lpstr>
      <vt:lpstr>Elle est âgée. Elle est vieille. </vt:lpstr>
      <vt:lpstr>Il est nouveau. </vt:lpstr>
      <vt:lpstr>Il est beau. </vt:lpstr>
      <vt:lpstr>Slide 43</vt:lpstr>
      <vt:lpstr>La bouche. </vt:lpstr>
      <vt:lpstr>Le nez</vt:lpstr>
      <vt:lpstr>Les oreilles  (une oreille- l’oreille) </vt:lpstr>
      <vt:lpstr>La tête </vt:lpstr>
      <vt:lpstr>Slide 48</vt:lpstr>
      <vt:lpstr>Comment est …? Comment sont…..?</vt:lpstr>
      <vt:lpstr>Comment tu trouves …?</vt:lpstr>
      <vt:lpstr>Qu’est-ce que tu penses de…?</vt:lpstr>
      <vt:lpstr>A mon avis, il est …..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 1</dc:title>
  <dc:creator>Phyllis</dc:creator>
  <cp:lastModifiedBy>Phyllis</cp:lastModifiedBy>
  <cp:revision>138</cp:revision>
  <dcterms:created xsi:type="dcterms:W3CDTF">2010-04-02T11:32:44Z</dcterms:created>
  <dcterms:modified xsi:type="dcterms:W3CDTF">2014-07-08T23:06:35Z</dcterms:modified>
</cp:coreProperties>
</file>